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1" r:id="rId7"/>
    <p:sldId id="270" r:id="rId8"/>
    <p:sldId id="274" r:id="rId9"/>
    <p:sldId id="261" r:id="rId10"/>
    <p:sldId id="262" r:id="rId11"/>
    <p:sldId id="265" r:id="rId12"/>
    <p:sldId id="264" r:id="rId13"/>
    <p:sldId id="272" r:id="rId14"/>
    <p:sldId id="266" r:id="rId15"/>
    <p:sldId id="269" r:id="rId16"/>
    <p:sldId id="267" r:id="rId17"/>
    <p:sldId id="263" r:id="rId18"/>
    <p:sldId id="273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0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0CC73-2BB6-4AE8-8F80-7BD58FF36046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0E136-03C0-43AE-9BFC-A6CC8FF6CC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192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871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175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6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07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70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96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77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67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638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79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86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1E019-2A65-45F9-9FBE-9F3F25401761}" type="datetimeFigureOut">
              <a:rPr lang="fr-FR" smtClean="0"/>
              <a:t>03/04/2023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BD1F1-6A4A-4FD4-9485-C6AA275CD9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69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E56F2D-EEA0-422B-819F-6379B62994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DE DEVELOPPEMENT M1 </a:t>
            </a:r>
            <a:r>
              <a:rPr lang="fr-FR" dirty="0" smtClean="0"/>
              <a:t>MIAGE 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7F6F57-784C-40C4-BB53-57CB9599F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LISE NAKACHE</a:t>
            </a:r>
          </a:p>
          <a:p>
            <a:r>
              <a:rPr lang="fr-FR" dirty="0"/>
              <a:t>Janvier 2018</a:t>
            </a:r>
          </a:p>
        </p:txBody>
      </p:sp>
    </p:spTree>
    <p:extLst>
      <p:ext uri="{BB962C8B-B14F-4D97-AF65-F5344CB8AC3E}">
        <p14:creationId xmlns:p14="http://schemas.microsoft.com/office/powerpoint/2010/main" val="1709255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B7B78E-21C0-4342-9EF4-359DA4F9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300" y="297589"/>
            <a:ext cx="6131400" cy="574791"/>
          </a:xfrm>
        </p:spPr>
        <p:txBody>
          <a:bodyPr>
            <a:normAutofit fontScale="90000"/>
          </a:bodyPr>
          <a:lstStyle/>
          <a:p>
            <a:r>
              <a:rPr lang="fr-FR" sz="3600" b="1" dirty="0"/>
              <a:t>Profil du professeur : </a:t>
            </a:r>
            <a:r>
              <a:rPr lang="fr-FR" sz="3600" b="1" dirty="0" err="1"/>
              <a:t>FOSUserBundle</a:t>
            </a:r>
            <a:endParaRPr lang="fr-FR" sz="36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6D4467-BDCD-4508-B550-B084B432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3508" y="930527"/>
            <a:ext cx="8182492" cy="39595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2400" dirty="0"/>
              <a:t> app/</a:t>
            </a:r>
            <a:r>
              <a:rPr lang="fr-FR" sz="2400" dirty="0" err="1"/>
              <a:t>Resources</a:t>
            </a:r>
            <a:r>
              <a:rPr lang="fr-FR" sz="2400" dirty="0"/>
              <a:t>/</a:t>
            </a:r>
            <a:r>
              <a:rPr lang="fr-FR" sz="2400" dirty="0" err="1"/>
              <a:t>FOSUserBundle</a:t>
            </a:r>
            <a:r>
              <a:rPr lang="fr-FR" sz="2400" dirty="0"/>
              <a:t>/</a:t>
            </a:r>
            <a:r>
              <a:rPr lang="fr-FR" sz="2400" dirty="0" err="1"/>
              <a:t>views</a:t>
            </a:r>
            <a:r>
              <a:rPr lang="fr-FR" sz="2400" dirty="0"/>
              <a:t>/Profile/</a:t>
            </a:r>
            <a:r>
              <a:rPr lang="fr-FR" sz="2400" dirty="0" err="1"/>
              <a:t>show.html.twig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F2DCF4-BFB1-4DE2-A457-D81846CE03A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1" y="1558382"/>
            <a:ext cx="7755715" cy="3528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DC0E61-1483-4FE1-92F5-ED5F39C43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09" y="2799450"/>
            <a:ext cx="7928191" cy="36073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960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200CC4-CCE2-4EAE-9CC4-DC463D323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817" y="91408"/>
            <a:ext cx="2119522" cy="766957"/>
          </a:xfrm>
        </p:spPr>
        <p:txBody>
          <a:bodyPr>
            <a:normAutofit/>
          </a:bodyPr>
          <a:lstStyle/>
          <a:p>
            <a:r>
              <a:rPr lang="fr-FR" sz="3200" b="1" dirty="0"/>
              <a:t>Les</a:t>
            </a:r>
            <a:r>
              <a:rPr lang="fr-FR" sz="4000" dirty="0"/>
              <a:t> </a:t>
            </a:r>
            <a:r>
              <a:rPr lang="fr-FR" sz="3200" b="1" dirty="0"/>
              <a:t>Routes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AF59C1-FE2F-41AB-B414-64262FC97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028" y="748180"/>
            <a:ext cx="7537940" cy="5307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 </a:t>
            </a:r>
            <a:r>
              <a:rPr lang="fr-FR" sz="2400" dirty="0"/>
              <a:t>src\MS\</a:t>
            </a:r>
            <a:r>
              <a:rPr lang="fr-FR" sz="2400" dirty="0" err="1"/>
              <a:t>PlatformBundle</a:t>
            </a:r>
            <a:r>
              <a:rPr lang="fr-FR" sz="2400" dirty="0"/>
              <a:t>\</a:t>
            </a:r>
            <a:r>
              <a:rPr lang="fr-FR" sz="2400" dirty="0" err="1"/>
              <a:t>Resources</a:t>
            </a:r>
            <a:r>
              <a:rPr lang="fr-FR" sz="2400" dirty="0"/>
              <a:t>\config\</a:t>
            </a:r>
            <a:r>
              <a:rPr lang="fr-FR" sz="2400" dirty="0" err="1"/>
              <a:t>routing.yml</a:t>
            </a: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5857EE-A91F-4F06-9822-781A6B30C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25" y="1431294"/>
            <a:ext cx="6431949" cy="53352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2214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A23D-3A01-42E2-8C77-864E1B25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149" y="130136"/>
            <a:ext cx="8065481" cy="766680"/>
          </a:xfrm>
        </p:spPr>
        <p:txBody>
          <a:bodyPr>
            <a:normAutofit/>
          </a:bodyPr>
          <a:lstStyle/>
          <a:p>
            <a:r>
              <a:rPr lang="fr-FR" sz="3200" b="1" dirty="0"/>
              <a:t>Affichage des notes pour les modifier: Controller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A60670-65F8-4CD9-8905-3ECCA9146A96}"/>
              </a:ext>
            </a:extLst>
          </p:cNvPr>
          <p:cNvSpPr txBox="1"/>
          <p:nvPr/>
        </p:nvSpPr>
        <p:spPr>
          <a:xfrm>
            <a:off x="2234802" y="985686"/>
            <a:ext cx="7722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/>
              <a:t>src/MS/</a:t>
            </a:r>
            <a:r>
              <a:rPr lang="fr-FR" sz="2400" dirty="0" err="1"/>
              <a:t>PlatformBundle</a:t>
            </a:r>
            <a:r>
              <a:rPr lang="fr-FR" sz="2400" dirty="0"/>
              <a:t>/Controller/</a:t>
            </a:r>
            <a:r>
              <a:rPr lang="fr-FR" sz="2400" dirty="0" err="1"/>
              <a:t>TeacherController.php</a:t>
            </a:r>
            <a:endParaRPr lang="fr-FR" sz="24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228BA96-83E7-4420-A218-78BBCE20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" y="2099826"/>
            <a:ext cx="12044659" cy="21255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65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C7B25-1DD2-44BC-B63A-CFDB7FE9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996" y="79648"/>
            <a:ext cx="9847270" cy="780722"/>
          </a:xfrm>
        </p:spPr>
        <p:txBody>
          <a:bodyPr>
            <a:normAutofit/>
          </a:bodyPr>
          <a:lstStyle/>
          <a:p>
            <a:r>
              <a:rPr lang="fr-FR" sz="3200" b="1" dirty="0" err="1"/>
              <a:t>Entity</a:t>
            </a:r>
            <a:r>
              <a:rPr lang="fr-FR" sz="3200" b="1" dirty="0"/>
              <a:t> Grade : Table Intermédiaire entre </a:t>
            </a:r>
            <a:r>
              <a:rPr lang="fr-FR" sz="3200" b="1" dirty="0" err="1"/>
              <a:t>Subject</a:t>
            </a:r>
            <a:r>
              <a:rPr lang="fr-FR" sz="3200" b="1" dirty="0"/>
              <a:t> et </a:t>
            </a:r>
            <a:r>
              <a:rPr lang="fr-FR" sz="3200" b="1" dirty="0" err="1"/>
              <a:t>Student</a:t>
            </a:r>
            <a:r>
              <a:rPr lang="fr-FR" sz="3200" b="1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83C0CF-642E-44EA-8BFB-AE6CBC25A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19658" r="30673" b="16922"/>
          <a:stretch/>
        </p:blipFill>
        <p:spPr>
          <a:xfrm>
            <a:off x="137745" y="960016"/>
            <a:ext cx="8870824" cy="589798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6B3E4A5-F343-4C9C-92B8-0F31CE56F939}"/>
              </a:ext>
            </a:extLst>
          </p:cNvPr>
          <p:cNvSpPr txBox="1"/>
          <p:nvPr/>
        </p:nvSpPr>
        <p:spPr>
          <a:xfrm>
            <a:off x="5984631" y="1352739"/>
            <a:ext cx="5152292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Etudiant</a:t>
            </a:r>
            <a:r>
              <a:rPr lang="en-US" dirty="0"/>
              <a:t> </a:t>
            </a:r>
            <a:r>
              <a:rPr lang="en-US" b="1" dirty="0"/>
              <a:t>One-To-Many</a:t>
            </a:r>
            <a:r>
              <a:rPr lang="en-US" dirty="0"/>
              <a:t>  </a:t>
            </a:r>
            <a:r>
              <a:rPr lang="en-US" b="1" dirty="0">
                <a:solidFill>
                  <a:srgbClr val="7030A0"/>
                </a:solidFill>
              </a:rPr>
              <a:t>Note </a:t>
            </a:r>
            <a:r>
              <a:rPr lang="en-US" dirty="0"/>
              <a:t> </a:t>
            </a:r>
            <a:r>
              <a:rPr lang="en-US" b="1" dirty="0"/>
              <a:t>Many-To-One</a:t>
            </a:r>
            <a:r>
              <a:rPr lang="en-US" dirty="0"/>
              <a:t> Matière.</a:t>
            </a:r>
          </a:p>
          <a:p>
            <a:endParaRPr lang="en-US" dirty="0"/>
          </a:p>
          <a:p>
            <a:r>
              <a:rPr lang="fr-FR" dirty="0"/>
              <a:t>Relation bidirectionnelle entre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Grade et </a:t>
            </a:r>
            <a:r>
              <a:rPr lang="fr-FR" dirty="0" err="1"/>
              <a:t>Student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Grade et </a:t>
            </a:r>
            <a:r>
              <a:rPr lang="fr-FR" dirty="0" err="1"/>
              <a:t>Subject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7576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EFD56-D26D-418C-9893-7195C173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773" y="63314"/>
            <a:ext cx="9082454" cy="647334"/>
          </a:xfrm>
        </p:spPr>
        <p:txBody>
          <a:bodyPr>
            <a:normAutofit/>
          </a:bodyPr>
          <a:lstStyle/>
          <a:p>
            <a:r>
              <a:rPr lang="fr-FR" sz="3200" b="1" dirty="0"/>
              <a:t>Affichage des notes pour les modifier: Template TWIG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9ED6A7-9947-4A2E-85C2-8C1BB3B57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0" y="1247385"/>
            <a:ext cx="7221705" cy="5547301"/>
          </a:xfrm>
          <a:ln>
            <a:solidFill>
              <a:schemeClr val="accent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DCD433-0B69-43F3-8EEA-147EE4DEA2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8"/>
          <a:stretch/>
        </p:blipFill>
        <p:spPr>
          <a:xfrm>
            <a:off x="4966043" y="1303945"/>
            <a:ext cx="7063568" cy="34380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69EA6CD-93D8-46EC-B1F0-CA0356208A72}"/>
              </a:ext>
            </a:extLst>
          </p:cNvPr>
          <p:cNvSpPr txBox="1"/>
          <p:nvPr/>
        </p:nvSpPr>
        <p:spPr>
          <a:xfrm>
            <a:off x="1600199" y="706188"/>
            <a:ext cx="9604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/>
              <a:t>src/MS/</a:t>
            </a:r>
            <a:r>
              <a:rPr lang="fr-FR" sz="2400" dirty="0" err="1"/>
              <a:t>PlatformBundle</a:t>
            </a:r>
            <a:r>
              <a:rPr lang="fr-FR" sz="2400" dirty="0"/>
              <a:t>/</a:t>
            </a:r>
            <a:r>
              <a:rPr lang="fr-FR" sz="2400" dirty="0" err="1"/>
              <a:t>Resources</a:t>
            </a:r>
            <a:r>
              <a:rPr lang="fr-FR" sz="2400" dirty="0"/>
              <a:t>/</a:t>
            </a:r>
            <a:r>
              <a:rPr lang="fr-FR" sz="2400" dirty="0" err="1"/>
              <a:t>views</a:t>
            </a:r>
            <a:r>
              <a:rPr lang="fr-FR" sz="2400" dirty="0"/>
              <a:t>/Teacher/</a:t>
            </a:r>
            <a:r>
              <a:rPr lang="fr-FR" sz="2400" dirty="0" err="1"/>
              <a:t>editGrades.html.twig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59178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B5B35FF-42C7-49E5-9784-D3EE2E38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564" y="156663"/>
            <a:ext cx="5161085" cy="581891"/>
          </a:xfrm>
        </p:spPr>
        <p:txBody>
          <a:bodyPr>
            <a:normAutofit/>
          </a:bodyPr>
          <a:lstStyle/>
          <a:p>
            <a:r>
              <a:rPr lang="fr-FR" sz="3200" b="1" dirty="0"/>
              <a:t>AJAX : Modification des notes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B1028F32-2333-43A3-BB22-1AFB8DD63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29" y="1199572"/>
            <a:ext cx="7666994" cy="5554519"/>
          </a:xfrm>
          <a:ln>
            <a:solidFill>
              <a:schemeClr val="accent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1C8D281-1D49-4846-84CC-935701C655DD}"/>
              </a:ext>
            </a:extLst>
          </p:cNvPr>
          <p:cNvSpPr txBox="1"/>
          <p:nvPr/>
        </p:nvSpPr>
        <p:spPr>
          <a:xfrm>
            <a:off x="2104291" y="685801"/>
            <a:ext cx="7889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/>
              <a:t>src/MS/</a:t>
            </a:r>
            <a:r>
              <a:rPr lang="fr-FR" sz="2400" dirty="0" err="1"/>
              <a:t>PlatformBundle</a:t>
            </a:r>
            <a:r>
              <a:rPr lang="fr-FR" sz="2400" dirty="0"/>
              <a:t>/</a:t>
            </a:r>
            <a:r>
              <a:rPr lang="fr-FR" sz="2400" dirty="0" err="1"/>
              <a:t>Resources</a:t>
            </a:r>
            <a:r>
              <a:rPr lang="fr-FR" sz="2400" dirty="0"/>
              <a:t>/public/</a:t>
            </a:r>
            <a:r>
              <a:rPr lang="fr-FR" sz="2400" dirty="0" err="1"/>
              <a:t>js</a:t>
            </a:r>
            <a:r>
              <a:rPr lang="fr-FR" sz="2400" dirty="0"/>
              <a:t>/editGrades.js</a:t>
            </a:r>
          </a:p>
        </p:txBody>
      </p:sp>
    </p:spTree>
    <p:extLst>
      <p:ext uri="{BB962C8B-B14F-4D97-AF65-F5344CB8AC3E}">
        <p14:creationId xmlns:p14="http://schemas.microsoft.com/office/powerpoint/2010/main" val="225907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C5B676-FB73-4AD6-9A52-B9F4EBAC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954" y="182065"/>
            <a:ext cx="4924085" cy="596988"/>
          </a:xfrm>
        </p:spPr>
        <p:txBody>
          <a:bodyPr>
            <a:normAutofit/>
          </a:bodyPr>
          <a:lstStyle/>
          <a:p>
            <a:r>
              <a:rPr lang="fr-FR" sz="3200" b="1" dirty="0"/>
              <a:t>AJAX : Modification des notes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04D7D5-FE67-4571-8E78-2920DA36B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3" y="995395"/>
            <a:ext cx="12002549" cy="45442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3283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6E5A2-7B32-4586-99DF-5A6DC7EC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49" y="89634"/>
            <a:ext cx="5947141" cy="707537"/>
          </a:xfrm>
        </p:spPr>
        <p:txBody>
          <a:bodyPr>
            <a:normAutofit/>
          </a:bodyPr>
          <a:lstStyle/>
          <a:p>
            <a:r>
              <a:rPr lang="fr-FR" sz="3200" b="1" dirty="0"/>
              <a:t>Modification des notes : Controller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36A879-69BC-40EB-872D-5882E8B25995}"/>
              </a:ext>
            </a:extLst>
          </p:cNvPr>
          <p:cNvSpPr txBox="1"/>
          <p:nvPr/>
        </p:nvSpPr>
        <p:spPr>
          <a:xfrm>
            <a:off x="2407806" y="738555"/>
            <a:ext cx="777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/>
              <a:t>src/MS/</a:t>
            </a:r>
            <a:r>
              <a:rPr lang="fr-FR" sz="2400" dirty="0" err="1"/>
              <a:t>PlatformBundle</a:t>
            </a:r>
            <a:r>
              <a:rPr lang="fr-FR" sz="2400" dirty="0"/>
              <a:t>/Controller/</a:t>
            </a:r>
            <a:r>
              <a:rPr lang="fr-FR" sz="2400" dirty="0" err="1"/>
              <a:t>TeacherController.php</a:t>
            </a:r>
            <a:endParaRPr lang="fr-FR" sz="24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412547-D5E7-4D23-9880-6226C24FD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5" y="1335035"/>
            <a:ext cx="11647151" cy="5159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46164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F19CC-D9FF-4EC4-B954-D7DEC7F9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590" y="339059"/>
            <a:ext cx="5549863" cy="764562"/>
          </a:xfrm>
        </p:spPr>
        <p:txBody>
          <a:bodyPr>
            <a:normAutofit/>
          </a:bodyPr>
          <a:lstStyle/>
          <a:p>
            <a:r>
              <a:rPr lang="fr-FR" sz="3200" b="1" dirty="0"/>
              <a:t>Résultat dans 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7B3642-8C5E-4536-9BC1-31605B607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3" t="53260" r="39418" b="35128"/>
          <a:stretch/>
        </p:blipFill>
        <p:spPr>
          <a:xfrm>
            <a:off x="3211104" y="1805355"/>
            <a:ext cx="6098033" cy="184052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3DBC0FD-E4AB-4E96-A685-FB8890D48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3" t="53333" r="43605" b="35166"/>
          <a:stretch/>
        </p:blipFill>
        <p:spPr>
          <a:xfrm>
            <a:off x="332589" y="4789387"/>
            <a:ext cx="5033647" cy="184052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097F1B-1675-4E45-ACBD-66DE513918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2" t="53419" r="39182" b="39145"/>
          <a:stretch/>
        </p:blipFill>
        <p:spPr>
          <a:xfrm>
            <a:off x="5644660" y="4789387"/>
            <a:ext cx="6253662" cy="119575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8C5536C-53F8-4B50-9994-77B324AB3C1F}"/>
              </a:ext>
            </a:extLst>
          </p:cNvPr>
          <p:cNvSpPr txBox="1"/>
          <p:nvPr/>
        </p:nvSpPr>
        <p:spPr>
          <a:xfrm>
            <a:off x="3211104" y="1245838"/>
            <a:ext cx="1184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Grade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D3D493B-4AB5-4CE3-9ED5-D4D9E0B42762}"/>
              </a:ext>
            </a:extLst>
          </p:cNvPr>
          <p:cNvSpPr txBox="1"/>
          <p:nvPr/>
        </p:nvSpPr>
        <p:spPr>
          <a:xfrm>
            <a:off x="234462" y="4208065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 err="1"/>
              <a:t>Student</a:t>
            </a:r>
            <a:endParaRPr lang="fr-FR" sz="2800" u="sng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F5F2D9B-BE63-4F82-94B0-DD740A7572B2}"/>
              </a:ext>
            </a:extLst>
          </p:cNvPr>
          <p:cNvSpPr txBox="1"/>
          <p:nvPr/>
        </p:nvSpPr>
        <p:spPr>
          <a:xfrm>
            <a:off x="5644660" y="4205394"/>
            <a:ext cx="147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 err="1"/>
              <a:t>Subject</a:t>
            </a:r>
            <a:endParaRPr lang="fr-FR" sz="2800" u="sng" dirty="0"/>
          </a:p>
        </p:txBody>
      </p:sp>
    </p:spTree>
    <p:extLst>
      <p:ext uri="{BB962C8B-B14F-4D97-AF65-F5344CB8AC3E}">
        <p14:creationId xmlns:p14="http://schemas.microsoft.com/office/powerpoint/2010/main" val="2784250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2AEE5B-1585-43C8-B81C-9459E7B2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894" y="194286"/>
            <a:ext cx="6468209" cy="467213"/>
          </a:xfrm>
        </p:spPr>
        <p:txBody>
          <a:bodyPr>
            <a:normAutofit fontScale="90000"/>
          </a:bodyPr>
          <a:lstStyle/>
          <a:p>
            <a:r>
              <a:rPr lang="fr-FR" sz="3200" b="1" dirty="0" err="1"/>
              <a:t>Logout</a:t>
            </a:r>
            <a:r>
              <a:rPr lang="fr-FR" sz="3200" b="1" dirty="0"/>
              <a:t> et redirection vers le page d’accueil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63C91E-B70C-482D-B2D8-513A88DCBD9E}"/>
              </a:ext>
            </a:extLst>
          </p:cNvPr>
          <p:cNvSpPr txBox="1"/>
          <p:nvPr/>
        </p:nvSpPr>
        <p:spPr>
          <a:xfrm>
            <a:off x="1863970" y="849922"/>
            <a:ext cx="827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/>
              <a:t> src/MS/</a:t>
            </a:r>
            <a:r>
              <a:rPr lang="fr-FR" sz="2400" dirty="0" err="1"/>
              <a:t>PlatformBundle</a:t>
            </a:r>
            <a:r>
              <a:rPr lang="fr-FR" sz="2400" dirty="0"/>
              <a:t>/</a:t>
            </a:r>
            <a:r>
              <a:rPr lang="fr-FR" sz="2400" dirty="0" err="1"/>
              <a:t>Listener</a:t>
            </a:r>
            <a:r>
              <a:rPr lang="fr-FR" sz="2400" dirty="0"/>
              <a:t>/</a:t>
            </a:r>
            <a:r>
              <a:rPr lang="fr-FR" sz="2400" dirty="0" err="1"/>
              <a:t>LogoutSuccessHandler.php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702B49-DC5F-46ED-8160-28D5204F5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9" t="25534" r="7450" b="27521"/>
          <a:stretch/>
        </p:blipFill>
        <p:spPr>
          <a:xfrm>
            <a:off x="130933" y="1815680"/>
            <a:ext cx="11930133" cy="461442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9056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D622AA-1BF5-4314-B139-84D516B1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902" y="340736"/>
            <a:ext cx="4846196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ACCUEIL DU SITE INTERNET </a:t>
            </a:r>
          </a:p>
        </p:txBody>
      </p:sp>
      <p:pic>
        <p:nvPicPr>
          <p:cNvPr id="39" name="Espace réservé du contenu 4">
            <a:extLst>
              <a:ext uri="{FF2B5EF4-FFF2-40B4-BE49-F238E27FC236}">
                <a16:creationId xmlns:a16="http://schemas.microsoft.com/office/drawing/2014/main" id="{7171542C-C3CF-4988-B161-DB0AFAC90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" y="1579589"/>
            <a:ext cx="11268329" cy="4760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401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B37E563-6157-4A9E-ACAB-A63C52D8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641" y="278619"/>
            <a:ext cx="4482718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LA STRUCTURE DU PROJET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56E9D74-8B56-468A-BC1B-9258EEFF5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0" y="1146315"/>
            <a:ext cx="11688302" cy="505519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7259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FBC0A5-564E-4D0B-88C0-03C23DDD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366" y="244883"/>
            <a:ext cx="6987268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Des tables qui correspondent aux classes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157B223-0CA1-4872-BB26-A8FFF6A0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39374"/>
            <a:ext cx="10905066" cy="3680458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8885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75DAA-BFBB-466F-AD2D-50CC102B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177601"/>
            <a:ext cx="11139854" cy="58050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dirty="0"/>
              <a:t>Un </a:t>
            </a:r>
            <a:r>
              <a:rPr lang="en-US" sz="4000" b="1" dirty="0" err="1"/>
              <a:t>exemple</a:t>
            </a:r>
            <a:r>
              <a:rPr lang="en-US" sz="4000" b="1" dirty="0"/>
              <a:t> type : Interface </a:t>
            </a:r>
            <a:r>
              <a:rPr lang="en-US" sz="4000" b="1" dirty="0" err="1"/>
              <a:t>Professeur</a:t>
            </a:r>
            <a:endParaRPr lang="en-US" sz="40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26DF9B-B977-4FA6-898A-7D274105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823665"/>
            <a:ext cx="9144000" cy="42000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 err="1"/>
              <a:t>Création</a:t>
            </a:r>
            <a:r>
              <a:rPr lang="en-US" sz="2400" dirty="0"/>
              <a:t> du </a:t>
            </a:r>
            <a:r>
              <a:rPr lang="en-US" sz="2400" dirty="0" err="1"/>
              <a:t>compte</a:t>
            </a:r>
            <a:r>
              <a:rPr lang="en-US" sz="2400" dirty="0"/>
              <a:t> </a:t>
            </a:r>
            <a:r>
              <a:rPr lang="en-US" sz="2400" dirty="0" err="1"/>
              <a:t>professeur</a:t>
            </a:r>
            <a:r>
              <a:rPr lang="en-US" sz="2400" dirty="0"/>
              <a:t> par </a:t>
            </a:r>
            <a:r>
              <a:rPr lang="en-US" sz="2400" dirty="0" err="1"/>
              <a:t>l’administrateur</a:t>
            </a:r>
            <a:endParaRPr lang="en-US" sz="24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249AC2A-52B7-4788-9608-5E2234ED8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" t="1174"/>
          <a:stretch/>
        </p:blipFill>
        <p:spPr>
          <a:xfrm>
            <a:off x="4784486" y="1412630"/>
            <a:ext cx="7314920" cy="52677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E36295D-6002-45A2-95F1-0A02BDB3F3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8" t="16837" r="56827" b="19743"/>
          <a:stretch/>
        </p:blipFill>
        <p:spPr>
          <a:xfrm>
            <a:off x="480646" y="1412630"/>
            <a:ext cx="3997569" cy="515860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2297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00F3209-F80D-4832-8879-504EF8F73055}"/>
              </a:ext>
            </a:extLst>
          </p:cNvPr>
          <p:cNvSpPr txBox="1"/>
          <p:nvPr/>
        </p:nvSpPr>
        <p:spPr>
          <a:xfrm>
            <a:off x="272559" y="1159716"/>
            <a:ext cx="11646879" cy="440120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DELIMITER// </a:t>
            </a:r>
          </a:p>
          <a:p>
            <a:r>
              <a:rPr lang="fr-FR" sz="2000" dirty="0"/>
              <a:t>CREATE TRIGGER </a:t>
            </a:r>
            <a:r>
              <a:rPr lang="fr-FR" sz="2000" dirty="0" err="1"/>
              <a:t>after_insert_user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7030A0"/>
                </a:solidFill>
              </a:rPr>
              <a:t>AFTER INSERT </a:t>
            </a:r>
            <a:r>
              <a:rPr lang="fr-FR" sz="2000" dirty="0"/>
              <a:t>ON </a:t>
            </a:r>
            <a:r>
              <a:rPr lang="fr-FR" sz="2000" b="1" dirty="0">
                <a:solidFill>
                  <a:srgbClr val="7030A0"/>
                </a:solidFill>
              </a:rPr>
              <a:t>user </a:t>
            </a:r>
          </a:p>
          <a:p>
            <a:r>
              <a:rPr lang="fr-FR" sz="2000" dirty="0"/>
              <a:t>FOR EACH ROW  </a:t>
            </a:r>
          </a:p>
          <a:p>
            <a:r>
              <a:rPr lang="fr-FR" sz="2000" dirty="0"/>
              <a:t>BEGIN   </a:t>
            </a:r>
          </a:p>
          <a:p>
            <a:r>
              <a:rPr lang="fr-FR" sz="2000" dirty="0"/>
              <a:t>       IF </a:t>
            </a:r>
            <a:r>
              <a:rPr lang="fr-FR" sz="2000" dirty="0" err="1"/>
              <a:t>NEW.roles</a:t>
            </a:r>
            <a:r>
              <a:rPr lang="fr-FR" sz="2000" dirty="0"/>
              <a:t> LIKE '%</a:t>
            </a:r>
            <a:r>
              <a:rPr lang="fr-FR" sz="2000" b="1" dirty="0">
                <a:solidFill>
                  <a:srgbClr val="7030A0"/>
                </a:solidFill>
              </a:rPr>
              <a:t>ROLE_ADMIN</a:t>
            </a:r>
            <a:r>
              <a:rPr lang="fr-FR" sz="2000" dirty="0"/>
              <a:t>%' AND </a:t>
            </a:r>
            <a:r>
              <a:rPr lang="fr-FR" sz="2000" dirty="0" err="1"/>
              <a:t>NEW.roles</a:t>
            </a:r>
            <a:r>
              <a:rPr lang="fr-FR" sz="2000" dirty="0"/>
              <a:t> LIKE '%</a:t>
            </a:r>
            <a:r>
              <a:rPr lang="fr-FR" sz="2000" b="1" dirty="0">
                <a:solidFill>
                  <a:srgbClr val="7030A0"/>
                </a:solidFill>
              </a:rPr>
              <a:t>ROLE_TEACHER</a:t>
            </a:r>
            <a:r>
              <a:rPr lang="fr-FR" sz="2000" dirty="0"/>
              <a:t>%' THEN      </a:t>
            </a:r>
          </a:p>
          <a:p>
            <a:r>
              <a:rPr lang="fr-FR" sz="2000" dirty="0"/>
              <a:t>                  INSERT INTO admin (</a:t>
            </a:r>
            <a:r>
              <a:rPr lang="fr-FR" sz="2000" dirty="0" err="1"/>
              <a:t>id,first_name,last_name</a:t>
            </a:r>
            <a:r>
              <a:rPr lang="fr-FR" sz="2000" dirty="0"/>
              <a:t>) VALUES (NEW.id, </a:t>
            </a:r>
            <a:r>
              <a:rPr lang="fr-FR" sz="2000" dirty="0" err="1"/>
              <a:t>NEW.first_name</a:t>
            </a:r>
            <a:r>
              <a:rPr lang="fr-FR" sz="2000" dirty="0"/>
              <a:t>, </a:t>
            </a:r>
            <a:r>
              <a:rPr lang="fr-FR" sz="2000" dirty="0" err="1"/>
              <a:t>NEW.last_name</a:t>
            </a:r>
            <a:r>
              <a:rPr lang="fr-FR" sz="2000" dirty="0"/>
              <a:t>);    </a:t>
            </a:r>
          </a:p>
          <a:p>
            <a:r>
              <a:rPr lang="fr-FR" sz="2000" dirty="0"/>
              <a:t>                  INSERT INTO </a:t>
            </a:r>
            <a:r>
              <a:rPr lang="fr-FR" sz="2000" dirty="0" err="1"/>
              <a:t>teacher</a:t>
            </a:r>
            <a:r>
              <a:rPr lang="fr-FR" sz="2000" dirty="0"/>
              <a:t> (</a:t>
            </a:r>
            <a:r>
              <a:rPr lang="fr-FR" sz="2000" dirty="0" err="1"/>
              <a:t>id,first_name,last_name</a:t>
            </a:r>
            <a:r>
              <a:rPr lang="fr-FR" sz="2000" dirty="0"/>
              <a:t>) VALUES (NEW.id, </a:t>
            </a:r>
            <a:r>
              <a:rPr lang="fr-FR" sz="2000" dirty="0" err="1"/>
              <a:t>NEW.first_name</a:t>
            </a:r>
            <a:r>
              <a:rPr lang="fr-FR" sz="2000" dirty="0"/>
              <a:t>, </a:t>
            </a:r>
            <a:r>
              <a:rPr lang="fr-FR" sz="2000" dirty="0" err="1"/>
              <a:t>NEW.last_name</a:t>
            </a:r>
            <a:r>
              <a:rPr lang="fr-FR" sz="2000" dirty="0"/>
              <a:t>);  </a:t>
            </a:r>
          </a:p>
          <a:p>
            <a:r>
              <a:rPr lang="fr-FR" sz="2000" dirty="0"/>
              <a:t>   </a:t>
            </a:r>
          </a:p>
          <a:p>
            <a:r>
              <a:rPr lang="fr-FR" sz="2000" dirty="0"/>
              <a:t>       ELSEIF </a:t>
            </a:r>
            <a:r>
              <a:rPr lang="fr-FR" sz="2000" dirty="0" err="1"/>
              <a:t>NEW.roles</a:t>
            </a:r>
            <a:r>
              <a:rPr lang="fr-FR" sz="2000" dirty="0"/>
              <a:t> LIKE '%</a:t>
            </a:r>
            <a:r>
              <a:rPr lang="fr-FR" sz="2000" b="1" dirty="0">
                <a:solidFill>
                  <a:srgbClr val="7030A0"/>
                </a:solidFill>
              </a:rPr>
              <a:t>ROLE_TEACHER</a:t>
            </a:r>
            <a:r>
              <a:rPr lang="fr-FR" sz="2000" dirty="0"/>
              <a:t>%' THEN     </a:t>
            </a:r>
          </a:p>
          <a:p>
            <a:r>
              <a:rPr lang="fr-FR" sz="2000" dirty="0"/>
              <a:t>                   INSERT INTO </a:t>
            </a:r>
            <a:r>
              <a:rPr lang="fr-FR" sz="2000" dirty="0" err="1"/>
              <a:t>teacher</a:t>
            </a:r>
            <a:r>
              <a:rPr lang="fr-FR" sz="2000" dirty="0"/>
              <a:t> (</a:t>
            </a:r>
            <a:r>
              <a:rPr lang="fr-FR" sz="2000" dirty="0" err="1"/>
              <a:t>id,first_name,last_name</a:t>
            </a:r>
            <a:r>
              <a:rPr lang="fr-FR" sz="2000" dirty="0"/>
              <a:t>) VALUES (NEW.id, </a:t>
            </a:r>
            <a:r>
              <a:rPr lang="fr-FR" sz="2000" dirty="0" err="1"/>
              <a:t>NEW.first_name</a:t>
            </a:r>
            <a:r>
              <a:rPr lang="fr-FR" sz="2000" dirty="0"/>
              <a:t>, </a:t>
            </a:r>
            <a:r>
              <a:rPr lang="fr-FR" sz="2000" dirty="0" err="1"/>
              <a:t>NEW.last_name</a:t>
            </a:r>
            <a:r>
              <a:rPr lang="fr-FR" sz="2000" dirty="0"/>
              <a:t>); </a:t>
            </a:r>
          </a:p>
          <a:p>
            <a:r>
              <a:rPr lang="fr-FR" sz="2000" dirty="0"/>
              <a:t> </a:t>
            </a:r>
          </a:p>
          <a:p>
            <a:r>
              <a:rPr lang="fr-FR" sz="2000" dirty="0"/>
              <a:t>       END IF; </a:t>
            </a:r>
          </a:p>
          <a:p>
            <a:r>
              <a:rPr lang="fr-FR" sz="2000" dirty="0"/>
              <a:t>END; // </a:t>
            </a:r>
          </a:p>
          <a:p>
            <a:r>
              <a:rPr lang="fr-FR" sz="2000" dirty="0"/>
              <a:t>DELIMITER ;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D5684FD-F1E5-4F9C-8BBB-347410BABAB7}"/>
              </a:ext>
            </a:extLst>
          </p:cNvPr>
          <p:cNvSpPr txBox="1">
            <a:spLocks/>
          </p:cNvSpPr>
          <p:nvPr/>
        </p:nvSpPr>
        <p:spPr>
          <a:xfrm>
            <a:off x="2311934" y="131481"/>
            <a:ext cx="7967596" cy="890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/>
              <a:t>Trigger: Table User vers Table Teacher</a:t>
            </a:r>
          </a:p>
        </p:txBody>
      </p:sp>
    </p:spTree>
    <p:extLst>
      <p:ext uri="{BB962C8B-B14F-4D97-AF65-F5344CB8AC3E}">
        <p14:creationId xmlns:p14="http://schemas.microsoft.com/office/powerpoint/2010/main" val="207412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66671-F6ED-4598-BAC7-37216A69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31" y="70108"/>
            <a:ext cx="3209194" cy="474225"/>
          </a:xfrm>
        </p:spPr>
        <p:txBody>
          <a:bodyPr>
            <a:noAutofit/>
          </a:bodyPr>
          <a:lstStyle/>
          <a:p>
            <a:r>
              <a:rPr lang="fr-FR" sz="4000" b="1" dirty="0" err="1"/>
              <a:t>Entity</a:t>
            </a:r>
            <a:r>
              <a:rPr lang="fr-FR" sz="4000" b="1" dirty="0"/>
              <a:t> Teacher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59C6058-F2CD-40F4-97A7-B53DF3D5D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4" y="692811"/>
            <a:ext cx="6797252" cy="6095081"/>
          </a:xfrm>
          <a:ln>
            <a:solidFill>
              <a:schemeClr val="accent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E84FCCA-71CC-46F7-A9D3-8688385F4F44}"/>
              </a:ext>
            </a:extLst>
          </p:cNvPr>
          <p:cNvSpPr txBox="1"/>
          <p:nvPr/>
        </p:nvSpPr>
        <p:spPr>
          <a:xfrm>
            <a:off x="7571015" y="816428"/>
            <a:ext cx="41442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Relation </a:t>
            </a:r>
            <a:r>
              <a:rPr lang="fr-FR" b="1" i="1" u="sng" dirty="0" err="1"/>
              <a:t>ManyToMany</a:t>
            </a:r>
            <a:r>
              <a:rPr lang="fr-FR" b="1" i="1" u="sng" dirty="0"/>
              <a:t> Teacher/</a:t>
            </a:r>
            <a:r>
              <a:rPr lang="fr-FR" b="1" i="1" u="sng" dirty="0" err="1"/>
              <a:t>Subject</a:t>
            </a:r>
            <a:r>
              <a:rPr lang="fr-FR" b="1" i="1" u="sng" dirty="0"/>
              <a:t> : </a:t>
            </a:r>
          </a:p>
          <a:p>
            <a:endParaRPr lang="fr-FR" b="1" i="1" dirty="0"/>
          </a:p>
          <a:p>
            <a:r>
              <a:rPr lang="fr-FR" b="1" i="1" dirty="0"/>
              <a:t>Un enseignant peut enseigner plusieurs matières.</a:t>
            </a:r>
            <a:r>
              <a:rPr lang="fr-FR" b="1" dirty="0"/>
              <a:t> À l'inverse, </a:t>
            </a:r>
            <a:r>
              <a:rPr lang="fr-FR" b="1" i="1" dirty="0"/>
              <a:t>une matière peut être enseignée par plusieurs enseignants.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134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D5637-9780-443E-B917-BE7963735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395" y="211133"/>
            <a:ext cx="6849209" cy="750792"/>
          </a:xfrm>
        </p:spPr>
        <p:txBody>
          <a:bodyPr/>
          <a:lstStyle/>
          <a:p>
            <a:r>
              <a:rPr lang="fr-FR" sz="4000" b="1" dirty="0"/>
              <a:t>Résultat dans la base de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09B18D2-15F7-4775-B024-13F6903D6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3" t="54588" r="23363" b="37327"/>
          <a:stretch/>
        </p:blipFill>
        <p:spPr>
          <a:xfrm>
            <a:off x="246218" y="1745792"/>
            <a:ext cx="7731371" cy="70992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058086-5879-4347-AFF0-E5494A11D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7" t="53359" r="20656" b="37499"/>
          <a:stretch/>
        </p:blipFill>
        <p:spPr>
          <a:xfrm>
            <a:off x="246218" y="2748360"/>
            <a:ext cx="7731372" cy="61427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EA4FD1C-B16C-4EF5-9C9B-D04F1FEFC3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8" t="53920" r="1542" b="36937"/>
          <a:stretch/>
        </p:blipFill>
        <p:spPr>
          <a:xfrm>
            <a:off x="8088070" y="2100755"/>
            <a:ext cx="4103930" cy="76439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5B9C97F-F589-42FF-A700-8969BBD653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4" t="49282" r="56802" b="42384"/>
          <a:stretch/>
        </p:blipFill>
        <p:spPr>
          <a:xfrm>
            <a:off x="246218" y="4554906"/>
            <a:ext cx="4624720" cy="134116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A279A0D-6A90-4428-BB50-878735A72BE0}"/>
              </a:ext>
            </a:extLst>
          </p:cNvPr>
          <p:cNvSpPr txBox="1"/>
          <p:nvPr/>
        </p:nvSpPr>
        <p:spPr>
          <a:xfrm>
            <a:off x="726828" y="3773817"/>
            <a:ext cx="143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Teacher</a:t>
            </a:r>
            <a:endParaRPr lang="fr-FR" u="sng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A75D122-4DC4-411A-823A-164A39D562D3}"/>
              </a:ext>
            </a:extLst>
          </p:cNvPr>
          <p:cNvSpPr txBox="1"/>
          <p:nvPr/>
        </p:nvSpPr>
        <p:spPr>
          <a:xfrm>
            <a:off x="726828" y="961925"/>
            <a:ext cx="1090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User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203649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07B8C-32A6-4BC2-9772-B272724C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53" y="134507"/>
            <a:ext cx="11010491" cy="656801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b="1" dirty="0"/>
              <a:t>Connexion du professeur et redirection vers son interface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06A883-4F33-402F-80EF-F66DC5BF5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8" y="791308"/>
            <a:ext cx="9334500" cy="439616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Char char="v"/>
            </a:pPr>
            <a:r>
              <a:rPr lang="fr-FR" sz="2400" dirty="0"/>
              <a:t> src/MS/</a:t>
            </a:r>
            <a:r>
              <a:rPr lang="fr-FR" sz="2400" dirty="0" err="1"/>
              <a:t>PlatformBundle</a:t>
            </a:r>
            <a:r>
              <a:rPr lang="fr-FR" sz="2400" dirty="0"/>
              <a:t>/</a:t>
            </a:r>
            <a:r>
              <a:rPr lang="fr-FR" sz="2400" dirty="0" err="1"/>
              <a:t>Listener</a:t>
            </a:r>
            <a:r>
              <a:rPr lang="fr-FR" sz="2400" dirty="0"/>
              <a:t>/</a:t>
            </a:r>
            <a:r>
              <a:rPr lang="fr-FR" sz="2400" dirty="0" err="1"/>
              <a:t>AfterLoginRedirection.php</a:t>
            </a:r>
            <a:endParaRPr lang="fr-FR" sz="2400" dirty="0"/>
          </a:p>
          <a:p>
            <a:pPr marL="0" indent="0" algn="ctr">
              <a:buNone/>
            </a:pP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112985-3A3B-47D9-A918-78276B133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4" y="1465983"/>
            <a:ext cx="11010491" cy="52575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68197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</TotalTime>
  <Words>267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PROJET DE DEVELOPPEMENT M1 MIAGE </vt:lpstr>
      <vt:lpstr>ACCUEIL DU SITE INTERNET </vt:lpstr>
      <vt:lpstr>LA STRUCTURE DU PROJET</vt:lpstr>
      <vt:lpstr>Des tables qui correspondent aux classes</vt:lpstr>
      <vt:lpstr>Un exemple type : Interface Professeur</vt:lpstr>
      <vt:lpstr>PowerPoint Presentation</vt:lpstr>
      <vt:lpstr>Entity Teacher </vt:lpstr>
      <vt:lpstr>Résultat dans la base de données</vt:lpstr>
      <vt:lpstr>Connexion du professeur et redirection vers son interface</vt:lpstr>
      <vt:lpstr>Profil du professeur : FOSUserBundle</vt:lpstr>
      <vt:lpstr>Les Routes</vt:lpstr>
      <vt:lpstr>Affichage des notes pour les modifier: Controller</vt:lpstr>
      <vt:lpstr>Entity Grade : Table Intermédiaire entre Subject et Student </vt:lpstr>
      <vt:lpstr>Affichage des notes pour les modifier: Template TWIG </vt:lpstr>
      <vt:lpstr>AJAX : Modification des notes</vt:lpstr>
      <vt:lpstr>AJAX : Modification des notes</vt:lpstr>
      <vt:lpstr>Modification des notes : Controller  </vt:lpstr>
      <vt:lpstr>Résultat dans la base de données</vt:lpstr>
      <vt:lpstr>Logout et redirection vers le page d’accueil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DEVELOPPEMENT M1 EMIAGE</dc:title>
  <dc:creator>Simon Nakache</dc:creator>
  <cp:lastModifiedBy>Lise</cp:lastModifiedBy>
  <cp:revision>26</cp:revision>
  <dcterms:created xsi:type="dcterms:W3CDTF">2018-12-23T08:33:59Z</dcterms:created>
  <dcterms:modified xsi:type="dcterms:W3CDTF">2023-04-03T18:24:35Z</dcterms:modified>
</cp:coreProperties>
</file>